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3" name="Shape 9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Text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3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itle Text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4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" name="Text Placeholder 3"/>
          <p:cNvSpPr>
            <a:spLocks noGrp="1"/>
          </p:cNvSpPr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4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tif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4" name="Picture 6" descr="Picture 6"/>
          <p:cNvPicPr>
            <a:picLocks noChangeAspect="1"/>
          </p:cNvPicPr>
          <p:nvPr/>
        </p:nvPicPr>
        <p:blipFill>
          <a:blip r:embed="rId11" cstate="print">
            <a:extLst/>
          </a:blip>
          <a:stretch>
            <a:fillRect/>
          </a:stretch>
        </p:blipFill>
        <p:spPr>
          <a:xfrm>
            <a:off x="7696200" y="381000"/>
            <a:ext cx="868681" cy="856489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Wheel &amp; Tire Tech Session</a:t>
            </a:r>
          </a:p>
        </p:txBody>
      </p:sp>
      <p:sp>
        <p:nvSpPr>
          <p:cNvPr id="96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t>September 12, 2020</a:t>
            </a:r>
          </a:p>
          <a:p>
            <a:r>
              <a:t>10:00 AM CDT</a:t>
            </a:r>
          </a:p>
          <a:p>
            <a:r>
              <a:t>Presented by Houston MG Car Club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EuropeanTire Noise Rating</a:t>
            </a:r>
          </a:p>
        </p:txBody>
      </p:sp>
      <p:sp>
        <p:nvSpPr>
          <p:cNvPr id="125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t>The external noise generated by the tire is indicated both in decibels (dBs) and by black sound waves that indicate the noise class of the tire, from 1 (quiet) to 3 (loud)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2900"/>
            </a:pPr>
            <a:r>
              <a:t>•  1 black sound wave: Already 3dB below the 2016                             European limit</a:t>
            </a:r>
            <a:br/>
            <a:r>
              <a:t>•  2 black sound waves: Already com­pliant with the   2016 European limit</a:t>
            </a:r>
            <a:br/>
            <a:r>
              <a:t>•  3 black sound waves: Compliant with the 2012 European limit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Tire Tread Material</a:t>
            </a:r>
          </a:p>
        </p:txBody>
      </p:sp>
      <p:sp>
        <p:nvSpPr>
          <p:cNvPr id="128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t>The most common elastomer material used today is a styrene-butadienecopolymer. It combines the properties of polybutadiene, which is a highly rubbery polymer and thus offering good wet grip properties, with the properties of polystyrene, which is a glassy polymer and thus offering low rolling resistance in addition to wear resistance. 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t>Therefore, the ratio the two monomers in the styrene-butadiene copolymer is considered key in determining its grip and wear resistance properties.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Tubeless vs Tube-Type</a:t>
            </a:r>
          </a:p>
        </p:txBody>
      </p:sp>
      <p:sp>
        <p:nvSpPr>
          <p:cNvPr id="13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t>Tubeless tires are considered safer because they do not loose air suddenly when punctured</a:t>
            </a:r>
          </a:p>
          <a:p>
            <a:pPr>
              <a:lnSpc>
                <a:spcPct val="90000"/>
              </a:lnSpc>
            </a:pPr>
            <a:r>
              <a:t>Tubeless tires stay cooler as there is less friction</a:t>
            </a:r>
          </a:p>
          <a:p>
            <a:pPr>
              <a:lnSpc>
                <a:spcPct val="90000"/>
              </a:lnSpc>
            </a:pPr>
            <a:r>
              <a:t>Tubeless tires are easier to balance as there is less uneven weight</a:t>
            </a:r>
          </a:p>
          <a:p>
            <a:pPr>
              <a:lnSpc>
                <a:spcPct val="90000"/>
              </a:lnSpc>
            </a:pPr>
            <a:r>
              <a:t>Tires with tubes are better suited to wire wheels due to sealing around the spokes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Wheels</a:t>
            </a:r>
          </a:p>
        </p:txBody>
      </p:sp>
      <p:pic>
        <p:nvPicPr>
          <p:cNvPr id="134" name="Content Placeholder 3" descr="Content Placeholder 3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62000" y="1447800"/>
            <a:ext cx="1600200" cy="160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5" name="Picture 4" descr="Picture 4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762000" y="3352800"/>
            <a:ext cx="1600200" cy="1066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6" name="Picture 5" descr="Picture 5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762000" y="4800600"/>
            <a:ext cx="1620552" cy="1219200"/>
          </a:xfrm>
          <a:prstGeom prst="rect">
            <a:avLst/>
          </a:prstGeom>
          <a:ln w="12700">
            <a:miter lim="400000"/>
          </a:ln>
        </p:spPr>
      </p:pic>
      <p:sp>
        <p:nvSpPr>
          <p:cNvPr id="137" name="TextBox 6"/>
          <p:cNvSpPr txBox="1"/>
          <p:nvPr/>
        </p:nvSpPr>
        <p:spPr>
          <a:xfrm>
            <a:off x="3398520" y="1905000"/>
            <a:ext cx="2388866" cy="444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r>
              <a:t>Alloy wheel</a:t>
            </a:r>
          </a:p>
        </p:txBody>
      </p:sp>
      <p:sp>
        <p:nvSpPr>
          <p:cNvPr id="138" name="TextBox 7"/>
          <p:cNvSpPr txBox="1"/>
          <p:nvPr/>
        </p:nvSpPr>
        <p:spPr>
          <a:xfrm>
            <a:off x="3474720" y="3581400"/>
            <a:ext cx="2501705" cy="444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r>
              <a:t>Wire wheel</a:t>
            </a:r>
          </a:p>
        </p:txBody>
      </p:sp>
      <p:sp>
        <p:nvSpPr>
          <p:cNvPr id="139" name="TextBox 8"/>
          <p:cNvSpPr txBox="1"/>
          <p:nvPr/>
        </p:nvSpPr>
        <p:spPr>
          <a:xfrm>
            <a:off x="3550920" y="5257800"/>
            <a:ext cx="2310742" cy="764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r>
              <a:t>Steel wheel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Tire Balancing</a:t>
            </a:r>
          </a:p>
        </p:txBody>
      </p:sp>
      <p:sp>
        <p:nvSpPr>
          <p:cNvPr id="142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buSzTx/>
              <a:buNone/>
            </a:lvl1pPr>
          </a:lstStyle>
          <a:p>
            <a:r>
              <a:t>Static balancing</a:t>
            </a:r>
          </a:p>
        </p:txBody>
      </p:sp>
      <p:pic>
        <p:nvPicPr>
          <p:cNvPr id="143" name="Picture 3" descr="Picture 3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142999" y="2590800"/>
            <a:ext cx="2473315" cy="2590800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TextBox 4"/>
          <p:cNvSpPr txBox="1"/>
          <p:nvPr/>
        </p:nvSpPr>
        <p:spPr>
          <a:xfrm>
            <a:off x="4617720" y="1600200"/>
            <a:ext cx="3947160" cy="8283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200"/>
            </a:lvl1pPr>
          </a:lstStyle>
          <a:p>
            <a:r>
              <a:t>Dynamic Balancing</a:t>
            </a:r>
          </a:p>
        </p:txBody>
      </p:sp>
      <p:pic>
        <p:nvPicPr>
          <p:cNvPr id="145" name="Picture 5" descr="Picture 5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5333998" y="2590800"/>
            <a:ext cx="2790632" cy="2819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Lug Centric vs Hub Centric</a:t>
            </a:r>
          </a:p>
        </p:txBody>
      </p:sp>
      <p:sp>
        <p:nvSpPr>
          <p:cNvPr id="148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t>Hub Centric</a:t>
            </a:r>
            <a:r>
              <a:rPr b="0"/>
              <a:t> Wheels are centered by the center bore of the wheel and the </a:t>
            </a:r>
            <a:r>
              <a:t>hub</a:t>
            </a:r>
            <a:r>
              <a:rPr b="0"/>
              <a:t> flange.</a:t>
            </a:r>
          </a:p>
          <a:p>
            <a:pPr>
              <a:defRPr b="1"/>
            </a:pPr>
            <a:r>
              <a:t>Lug centric</a:t>
            </a:r>
            <a:r>
              <a:rPr b="0"/>
              <a:t> wheels are centered by the torque of the </a:t>
            </a:r>
            <a:r>
              <a:t>lug</a:t>
            </a:r>
            <a:r>
              <a:rPr b="0"/>
              <a:t> bolts; rather than the center bore of the wheel and the </a:t>
            </a:r>
            <a:r>
              <a:t>hub</a:t>
            </a:r>
            <a:r>
              <a:rPr b="0"/>
              <a:t> flange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Wheel Adapters</a:t>
            </a:r>
          </a:p>
        </p:txBody>
      </p:sp>
      <p:pic>
        <p:nvPicPr>
          <p:cNvPr id="151" name="Content Placeholder 3" descr="Content Placeholder 3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2971800" y="1371600"/>
            <a:ext cx="2590800" cy="2590800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TextBox 4"/>
          <p:cNvSpPr txBox="1"/>
          <p:nvPr/>
        </p:nvSpPr>
        <p:spPr>
          <a:xfrm>
            <a:off x="1417319" y="4191000"/>
            <a:ext cx="6995161" cy="14876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buSzPct val="100000"/>
              <a:buFont typeface="Arial"/>
              <a:buChar char="•"/>
              <a:defRPr sz="3200"/>
            </a:pPr>
            <a:r>
              <a:t>  Can be used to located lug centric wheels on balancing machine</a:t>
            </a:r>
          </a:p>
          <a:p>
            <a:pPr>
              <a:buSzPct val="100000"/>
              <a:buFont typeface="Arial"/>
              <a:buChar char="•"/>
              <a:defRPr sz="3200"/>
            </a:pPr>
            <a:r>
              <a:t>  Can be use to increase track width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Trailer Tires</a:t>
            </a:r>
          </a:p>
        </p:txBody>
      </p:sp>
      <p:sp>
        <p:nvSpPr>
          <p:cNvPr id="155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t>Usually stay in sunlight and do not move</a:t>
            </a:r>
          </a:p>
          <a:p>
            <a:r>
              <a:t>This leads to premature wear </a:t>
            </a:r>
          </a:p>
          <a:p>
            <a:r>
              <a:t>Typically 4 year life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Our sincere thanks to </a:t>
            </a:r>
            <a:r>
              <a:rPr lang="en-US" dirty="0" err="1" smtClean="0"/>
              <a:t>Mr</a:t>
            </a:r>
            <a:r>
              <a:rPr lang="en-US" dirty="0" smtClean="0"/>
              <a:t> Miles Sandy of </a:t>
            </a:r>
            <a:r>
              <a:rPr lang="en-US" smtClean="0"/>
              <a:t>Discount Tire.</a:t>
            </a:r>
            <a:endParaRPr lang="en-US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History</a:t>
            </a:r>
          </a:p>
        </p:txBody>
      </p:sp>
      <p:sp>
        <p:nvSpPr>
          <p:cNvPr id="99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t>Original tires were leather or steel</a:t>
            </a:r>
          </a:p>
          <a:p>
            <a:r>
              <a:t>John Boyd Dunlop of Ireland produced the first production pneumatic tire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Tire Treads</a:t>
            </a:r>
          </a:p>
        </p:txBody>
      </p:sp>
      <p:sp>
        <p:nvSpPr>
          <p:cNvPr id="102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t>Slicks – No grooves, provides maximum contact area for higher traction</a:t>
            </a:r>
          </a:p>
          <a:p>
            <a:r>
              <a:t>Mud &amp; Snow (M&amp;S) – Larger deeper slots to engage mud and snow(All season radial)</a:t>
            </a:r>
          </a:p>
          <a:p>
            <a:r>
              <a:t>Snow – Deep tires some have studs to grip in ice but can damage road surface</a:t>
            </a:r>
          </a:p>
          <a:p>
            <a:r>
              <a:t>Chains - </a:t>
            </a:r>
          </a:p>
        </p:txBody>
      </p:sp>
      <p:pic>
        <p:nvPicPr>
          <p:cNvPr id="103" name="Picture 3" descr="Picture 3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2590800" y="4800600"/>
            <a:ext cx="1136781" cy="1295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Wear</a:t>
            </a:r>
          </a:p>
        </p:txBody>
      </p:sp>
      <p:sp>
        <p:nvSpPr>
          <p:cNvPr id="106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742950" lvl="1" indent="-285750">
              <a:spcBef>
                <a:spcPts val="600"/>
              </a:spcBef>
              <a:buChar char="•"/>
              <a:defRPr sz="2800"/>
            </a:pPr>
            <a:r>
              <a:t>Tires an wear due to several factors:</a:t>
            </a:r>
          </a:p>
          <a:p>
            <a:pPr marL="1200150" lvl="2" indent="-285750">
              <a:spcBef>
                <a:spcPts val="600"/>
              </a:spcBef>
              <a:buChar char="–"/>
              <a:defRPr sz="2800"/>
            </a:pPr>
            <a:r>
              <a:t>Poor alignment wearing inner and outer ribs</a:t>
            </a:r>
          </a:p>
          <a:p>
            <a:pPr marL="1200150" lvl="2" indent="-285750">
              <a:spcBef>
                <a:spcPts val="600"/>
              </a:spcBef>
              <a:buChar char="–"/>
              <a:defRPr sz="2800"/>
            </a:pPr>
            <a:r>
              <a:t>Rocky terrain</a:t>
            </a:r>
          </a:p>
          <a:p>
            <a:pPr marL="1200150" lvl="2" indent="-285750">
              <a:spcBef>
                <a:spcPts val="600"/>
              </a:spcBef>
              <a:buChar char="–"/>
              <a:defRPr sz="2800"/>
            </a:pPr>
            <a:r>
              <a:t>Under inflation causing wear to outer ribs</a:t>
            </a:r>
          </a:p>
          <a:p>
            <a:pPr marL="1200150" lvl="2" indent="-285750">
              <a:spcBef>
                <a:spcPts val="600"/>
              </a:spcBef>
              <a:buChar char="–"/>
              <a:defRPr sz="2800"/>
            </a:pPr>
            <a:r>
              <a:t>Unbalanced wheels causing uneven wear</a:t>
            </a:r>
          </a:p>
          <a:p>
            <a:pPr marL="742950" lvl="1" indent="-285750">
              <a:spcBef>
                <a:spcPts val="600"/>
              </a:spcBef>
              <a:buChar char="•"/>
              <a:defRPr sz="2800"/>
            </a:pPr>
            <a:r>
              <a:t>Tread wear indicators show minimum tread</a:t>
            </a:r>
          </a:p>
          <a:p>
            <a:pPr marL="742950" lvl="1" indent="-285750">
              <a:spcBef>
                <a:spcPts val="600"/>
              </a:spcBef>
              <a:buChar char="•"/>
              <a:defRPr sz="2800"/>
            </a:pPr>
            <a:r>
              <a:t>Damage by aging </a:t>
            </a:r>
          </a:p>
          <a:p>
            <a:pPr marL="1143000" lvl="2" indent="-228600">
              <a:spcBef>
                <a:spcPts val="500"/>
              </a:spcBef>
              <a:defRPr sz="2400"/>
            </a:pPr>
            <a:r>
              <a:t>Thermo oxidation degradation caused by time, temperature, flex fatigue, UV exposure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Traction Grades</a:t>
            </a:r>
          </a:p>
        </p:txBody>
      </p:sp>
      <p:pic>
        <p:nvPicPr>
          <p:cNvPr id="109" name="Content Placeholder 3" descr="Content Placeholder 3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752600" y="2209800"/>
            <a:ext cx="5181601" cy="24725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Temperature Grades</a:t>
            </a:r>
          </a:p>
        </p:txBody>
      </p:sp>
      <p:pic>
        <p:nvPicPr>
          <p:cNvPr id="112" name="Content Placeholder 3" descr="Content Placeholder 3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611415" y="2438400"/>
            <a:ext cx="5383482" cy="2590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Date Code</a:t>
            </a:r>
          </a:p>
        </p:txBody>
      </p:sp>
      <p:pic>
        <p:nvPicPr>
          <p:cNvPr id="115" name="Content Placeholder 3" descr="Content Placeholder 3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828800" y="1524000"/>
            <a:ext cx="5207000" cy="3124200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TextBox 4"/>
          <p:cNvSpPr txBox="1"/>
          <p:nvPr/>
        </p:nvSpPr>
        <p:spPr>
          <a:xfrm>
            <a:off x="960119" y="5029200"/>
            <a:ext cx="7376161" cy="1056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800" b="1"/>
            </a:pPr>
            <a:r>
              <a:t>Tires should not be more than 10 years old.</a:t>
            </a:r>
          </a:p>
          <a:p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Load Indexes</a:t>
            </a:r>
          </a:p>
        </p:txBody>
      </p:sp>
      <p:sp>
        <p:nvSpPr>
          <p:cNvPr id="119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t>The higher the tire's load index number, the greater its load carrying capacity</a:t>
            </a:r>
          </a:p>
          <a:p>
            <a:r>
              <a:t>Examples: </a:t>
            </a:r>
          </a:p>
          <a:p>
            <a:pPr marL="285750" lvl="1" indent="171450">
              <a:spcBef>
                <a:spcPts val="600"/>
              </a:spcBef>
              <a:buSzTx/>
              <a:buNone/>
              <a:defRPr sz="2800"/>
            </a:pPr>
            <a:r>
              <a:t>	89 = 1,279 pounds</a:t>
            </a:r>
            <a:br/>
            <a:r>
              <a:t>88 = 1,235 pounds</a:t>
            </a:r>
            <a:br/>
            <a:r>
              <a:t>87 = 1,201 pounds</a:t>
            </a:r>
            <a:br/>
            <a:r>
              <a:t>86 = 1,168 pounds</a:t>
            </a:r>
            <a:br/>
            <a:r>
              <a:t>85 = 1,135 pounds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Speed Rating</a:t>
            </a:r>
          </a:p>
        </p:txBody>
      </p:sp>
      <p:pic>
        <p:nvPicPr>
          <p:cNvPr id="122" name="Content Placeholder 3" descr="Content Placeholder 3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676400" y="1536799"/>
            <a:ext cx="5674748" cy="4559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369</Words>
  <Application>Microsoft Office PowerPoint</Application>
  <PresentationFormat>On-screen Show (4:3)</PresentationFormat>
  <Paragraphs>60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Wheel &amp; Tire Tech Session</vt:lpstr>
      <vt:lpstr>History</vt:lpstr>
      <vt:lpstr>Tire Treads</vt:lpstr>
      <vt:lpstr>Wear</vt:lpstr>
      <vt:lpstr>Traction Grades</vt:lpstr>
      <vt:lpstr>Temperature Grades</vt:lpstr>
      <vt:lpstr>Date Code</vt:lpstr>
      <vt:lpstr>Load Indexes</vt:lpstr>
      <vt:lpstr>Speed Rating</vt:lpstr>
      <vt:lpstr>EuropeanTire Noise Rating</vt:lpstr>
      <vt:lpstr>Tire Tread Material</vt:lpstr>
      <vt:lpstr>Tubeless vs Tube-Type</vt:lpstr>
      <vt:lpstr>Wheels</vt:lpstr>
      <vt:lpstr>Tire Balancing</vt:lpstr>
      <vt:lpstr>Lug Centric vs Hub Centric</vt:lpstr>
      <vt:lpstr>Wheel Adapters</vt:lpstr>
      <vt:lpstr>Trailer Tires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Wheel &amp; Tire Tech Session</dc:title>
  <cp:lastModifiedBy>Mike</cp:lastModifiedBy>
  <cp:revision>2</cp:revision>
  <dcterms:modified xsi:type="dcterms:W3CDTF">2020-09-12T14:17:17Z</dcterms:modified>
</cp:coreProperties>
</file>